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  <p:sldMasterId id="2147483723" r:id="rId5"/>
    <p:sldMasterId id="2147483686" r:id="rId6"/>
    <p:sldMasterId id="2147483748" r:id="rId7"/>
    <p:sldMasterId id="2147483761" r:id="rId8"/>
  </p:sldMasterIdLst>
  <p:notesMasterIdLst>
    <p:notesMasterId r:id="rId19"/>
  </p:notesMasterIdLst>
  <p:handoutMasterIdLst>
    <p:handoutMasterId r:id="rId20"/>
  </p:handoutMasterIdLst>
  <p:sldIdLst>
    <p:sldId id="259" r:id="rId9"/>
    <p:sldId id="6020" r:id="rId10"/>
    <p:sldId id="6024" r:id="rId11"/>
    <p:sldId id="6025" r:id="rId12"/>
    <p:sldId id="6022" r:id="rId13"/>
    <p:sldId id="4120" r:id="rId14"/>
    <p:sldId id="6023" r:id="rId15"/>
    <p:sldId id="4118" r:id="rId16"/>
    <p:sldId id="4116" r:id="rId17"/>
    <p:sldId id="4119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54"/>
  </p:normalViewPr>
  <p:slideViewPr>
    <p:cSldViewPr>
      <p:cViewPr varScale="1">
        <p:scale>
          <a:sx n="86" d="100"/>
          <a:sy n="86" d="100"/>
        </p:scale>
        <p:origin x="92" y="7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D0BF60-D495-D0DE-F2D8-5C451F56E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27323-EFA2-68F3-2D08-6521152269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040A5-A381-4041-BCB6-A961D27C8AED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C2142-157A-9E72-C893-687C5A2C5B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9F25-C276-A125-768E-18E671595B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F8EB6-BD77-40DF-9B7E-18115531C2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4163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8203-DA1C-4C8E-96DC-C5E9F77FA430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77682-172B-4A4B-B6FB-460A3477CD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0639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F24FF-10B6-4BB2-A1BC-7D31E5B8F67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17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228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138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073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662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275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32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5742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345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1991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67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C6270-F38B-ED49-AF3E-A8A4B4E85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94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162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F4F04-A260-634C-B5AD-1D2175FA0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385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2BA7CD7-8197-0541-AB53-F3711CE9F2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1817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0209DF-162F-2C4C-BFEF-152ADF15E1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67058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05E612-EC51-9D46-87D9-466A9EFC4D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3023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01651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41634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15721F1-963B-2349-8BC7-E7480791D6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957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8532-8E41-4565-B7F5-C99709154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B84A0-DEF6-4E30-8C65-0B0655C1C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E2D2C-FF9F-493F-AC79-EAEA3EC2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6E1F7-BFBC-40EB-BC7A-A11EEC1F6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E8C84-C0BE-4C00-A247-50D4A686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577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3708E-11F3-4C7A-8FA4-ACF52569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BF2-108A-4809-8A1E-67466BB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944C4-72A3-4D29-B565-F90557A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3C7CE-2E20-40EA-BEC7-C301E342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5638-F91C-4AB5-8E11-21CA333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35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4238-84EF-4FB1-BE7F-035136F6D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98183-A30C-4CB3-BC80-FE8EEBBD9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CD967-C3A8-4E64-96C3-F3E9E039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5EC17-50C5-4A19-90A4-826AB860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33BE-6507-4E20-909F-60ED1298A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883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12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3D11-DE3F-4F8F-ADE2-DC2B338AB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AE12F-58E5-4249-BD7F-530470C9F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3AB93C-6CCA-4A19-BE24-71A6343E8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E9996-A9A8-4D51-9540-531CC6CFA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9C66D-A75B-4C0E-AB3A-73EAC0FE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B938C-0B75-43A5-840D-2EFD6201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6163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8600-0C8A-4E35-8EBF-20250138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37837-73CF-45D7-A8DE-B7E39A77D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99A28-889E-4FF4-B360-E1CCCA937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C6612-900F-4335-A987-D937D1903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49715-E24D-48F0-AD65-FAFA39142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11DB26-3447-4758-8D66-EB89662D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94DB-A406-495B-8E30-C9978AC3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F6A73-A0A5-4FC2-B3C2-CAD5889A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46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FE8C-CE59-4B9A-9D58-E526D7D0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7F778F-CE4E-41A5-8AEC-F9C9801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5CD35-5D68-49D6-AEFB-4863B82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4805F-BED7-42D6-9DAF-A9874120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8350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F65DA-980E-4EA5-8F14-A27C74A0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80A4B-D81D-4B57-BD44-20B270F42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9202B-2EF2-4261-AA1A-2509B377E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69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CE72-6A12-48DE-9949-105C9263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958BE-E48C-489C-852F-4CA7D375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CBC93-E081-4B96-9C4E-911BB8FE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0AE67-ADAA-407E-A071-CCF19F42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320DC-7845-47D6-B6F7-ED55640E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9F51-6109-48AB-9C63-2B93F1C7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585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A6F77-73C9-4966-B291-2A00E8C0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5FA15-0AA1-418D-BFE1-39C5A6B10A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2EAEF6-1A7B-46C1-B220-533A19BD11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F15ED-6F6B-4496-B3E4-73487725F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FB4CA-A7DB-499B-8439-E4FCDC316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8FD9-AB32-4A2F-AEB5-F6B0C935B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50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C751-280E-4707-BAC2-9846D2A5C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7A8EB-E24C-46EF-9F34-661305F4B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884CA-F055-4CAA-800D-E799364D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77C19-1B0F-4A4B-9349-C521B90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A913-7513-450C-A93C-B2550590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858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79AF13-E5FC-46F2-BD3E-E20410058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7EF7-1FE9-4B48-A371-AF40AD29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4AE76-FB54-49B5-9223-DBF8E874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B2E80-AB07-4463-BCD0-93220203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A61A0-BE25-4188-9987-9012385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4855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11645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7D08-4E4E-4C7F-875B-D1C8C0BE1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F4441-C13E-4F50-8642-7253B6DF3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1FEA7-5EBC-44C8-8348-B2459FE38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735E3-D9D5-43F3-A8A6-155A92F4E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202C-88BC-4FAE-98DF-A0E80BE86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28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71218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BB336-B8B4-4387-AF80-E5F70885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3AFFD-123E-4FE8-8A0E-CC174CF47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B946D-7EF9-41B8-9FB5-43DB294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F59B9-E197-40B8-A7E0-6A4E110F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F296D-4A73-46DF-A861-BA857EC01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444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01F3-7A9B-4C5C-B14D-2F92E33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1E2A-6051-4146-8DF8-1A56353DA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2768A-F1A5-49DC-B3D4-50E6DAA58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1641-950F-49BF-B79D-0DDD035E0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9F47-795B-447B-95F6-EA969D93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8964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0C206-24E5-44C7-B056-41FF26F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7F0D-591C-4D73-B0B6-167826C27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D741-3292-4F09-9A52-838B9F37D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720AA-2ADB-4CE0-A9BE-9743D667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CC68C-CC25-4B17-A148-55E1523A1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E079-5881-44BA-B09B-C59D7117A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533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0D7FB-02E1-4380-8E1C-62B73471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6637-4BE7-439E-89F3-A1C3257F9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A37BA-29DA-46DF-906F-20D5603BC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FFA-CD62-4AE5-B500-7F06BBF31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BF213-E87C-4593-8769-FB298AFF1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266E6C-9A2F-413B-BFC4-6D68A6838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DA5654-E0AC-4099-A15C-B5EF0838A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D22C8-BE9A-463A-9EF1-0C512382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8314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931C-5AD8-4A2B-9D68-AAC17CC43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6273F-C4AA-488E-9831-E201669A7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6919-FCE3-401C-84E0-1355419E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59B21-FBC7-4667-8741-B0660B63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375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2A3FAF-ED31-42E2-9EA9-0B523DC0E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A60DC4-74B1-4A2A-8235-E1ED84186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9B17-3615-4D80-AA33-6470F2394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3642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35E0-BAA9-4F1A-8D6C-33256438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9E7B-1F70-409D-B63A-726EA97D4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492B1-A71F-49A3-8CDD-1AAEDDB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95EA50-B1FF-400F-97EB-764AA4AF8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AC508-94C8-4D3C-A061-C3B129BE7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9AC7E-AC1E-4552-8AE1-6891A38EE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156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4D1B-03EE-479A-9B52-79549601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21B31-0633-43F6-BC70-F15EAFCF9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1D147-CBCA-48A9-8ECB-18D217320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A64B-5A6C-4652-8F71-A43D9A1B7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F83E4-DA2F-42E2-9528-18925685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D78F-580D-44D5-9107-090E1430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781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BF86-B1F2-42F2-8258-EC34C2E2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FC3D2-CDA9-48E5-AB9D-E6DE3D07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1BB2C-CBF4-4CAF-8153-A92F99EE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F30BF-8FFF-4E38-B5D3-14BA0BBD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FD333-33C0-41A4-822E-182D331AF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2549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263DE-2D5A-4B70-ADA0-164A27B83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26DB4-FEEE-4C58-9CA7-E8E84C47F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8C71-F985-4678-A9EF-ED6B8369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DFD1A-6C0D-4D73-82C1-C59DD6F1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FC3AF-75C2-4D2D-AB4F-9BEBEFC4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843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672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2">
            <a:extLst>
              <a:ext uri="{FF2B5EF4-FFF2-40B4-BE49-F238E27FC236}">
                <a16:creationId xmlns:a16="http://schemas.microsoft.com/office/drawing/2014/main" id="{9985A9F1-11BF-CB41-8674-5E6A62276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6781800" cy="606613"/>
          </a:xfrm>
        </p:spPr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Ubuntu"/>
                <a:cs typeface="Ubuntu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Holder 3">
            <a:extLst>
              <a:ext uri="{FF2B5EF4-FFF2-40B4-BE49-F238E27FC236}">
                <a16:creationId xmlns:a16="http://schemas.microsoft.com/office/drawing/2014/main" id="{5DC5557C-6F6E-FA47-A64A-03824081C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E185A7C2-F491-394A-A583-8E4AAB88ED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Holder 3">
            <a:extLst>
              <a:ext uri="{FF2B5EF4-FFF2-40B4-BE49-F238E27FC236}">
                <a16:creationId xmlns:a16="http://schemas.microsoft.com/office/drawing/2014/main" id="{871ADFB5-3FD3-8D47-B575-6E4430111D4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3512077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F1D46602-3500-C84D-86E9-A03D8A1BC6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2077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Holder 3">
            <a:extLst>
              <a:ext uri="{FF2B5EF4-FFF2-40B4-BE49-F238E27FC236}">
                <a16:creationId xmlns:a16="http://schemas.microsoft.com/office/drawing/2014/main" id="{609E081C-5B40-8E42-A60C-A449ED12573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62152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8E38DC5-84B9-2D42-A8EE-7E1A6CA60E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2152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Holder 3">
            <a:extLst>
              <a:ext uri="{FF2B5EF4-FFF2-40B4-BE49-F238E27FC236}">
                <a16:creationId xmlns:a16="http://schemas.microsoft.com/office/drawing/2014/main" id="{898DEF9C-35F5-AC43-85D8-042BB6291E6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2228" y="3733800"/>
            <a:ext cx="2438398" cy="292175"/>
          </a:xfrm>
        </p:spPr>
        <p:txBody>
          <a:bodyPr lIns="0" tIns="0" rIns="0" bIns="0"/>
          <a:lstStyle>
            <a:lvl1pPr>
              <a:defRPr sz="1800" b="1" i="0">
                <a:solidFill>
                  <a:srgbClr val="14355B"/>
                </a:solidFill>
                <a:latin typeface="Ubuntu"/>
                <a:cs typeface="Ubuntu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A3932E-1AC6-B44B-A77C-82301B14BA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12228" y="4114800"/>
            <a:ext cx="2438398" cy="923330"/>
          </a:xfrm>
        </p:spPr>
        <p:txBody>
          <a:bodyPr/>
          <a:lstStyle>
            <a:lvl1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2pPr>
            <a:lvl3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4pPr>
            <a:lvl5pPr>
              <a:lnSpc>
                <a:spcPct val="100000"/>
              </a:lnSpc>
              <a:defRPr sz="1200" b="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Media Placeholder 16">
            <a:extLst>
              <a:ext uri="{FF2B5EF4-FFF2-40B4-BE49-F238E27FC236}">
                <a16:creationId xmlns:a16="http://schemas.microsoft.com/office/drawing/2014/main" id="{59F14050-274F-D04C-A1C0-DBE3F9A37FF8}"/>
              </a:ext>
            </a:extLst>
          </p:cNvPr>
          <p:cNvSpPr>
            <a:spLocks noGrp="1"/>
          </p:cNvSpPr>
          <p:nvPr>
            <p:ph type="media" sz="quarter" idx="18"/>
          </p:nvPr>
        </p:nvSpPr>
        <p:spPr>
          <a:xfrm>
            <a:off x="762000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8" name="Media Placeholder 16">
            <a:extLst>
              <a:ext uri="{FF2B5EF4-FFF2-40B4-BE49-F238E27FC236}">
                <a16:creationId xmlns:a16="http://schemas.microsoft.com/office/drawing/2014/main" id="{2BF8A68F-1AA7-1145-BECA-C7B9FE579DDE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512075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9" name="Media Placeholder 16">
            <a:extLst>
              <a:ext uri="{FF2B5EF4-FFF2-40B4-BE49-F238E27FC236}">
                <a16:creationId xmlns:a16="http://schemas.microsoft.com/office/drawing/2014/main" id="{F4CE6B17-2D00-414A-B3E2-70EC851E55E2}"/>
              </a:ext>
            </a:extLst>
          </p:cNvPr>
          <p:cNvSpPr>
            <a:spLocks noGrp="1"/>
          </p:cNvSpPr>
          <p:nvPr>
            <p:ph type="media" sz="quarter" idx="20"/>
          </p:nvPr>
        </p:nvSpPr>
        <p:spPr>
          <a:xfrm>
            <a:off x="6262152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20" name="Media Placeholder 16">
            <a:extLst>
              <a:ext uri="{FF2B5EF4-FFF2-40B4-BE49-F238E27FC236}">
                <a16:creationId xmlns:a16="http://schemas.microsoft.com/office/drawing/2014/main" id="{DBB1C7C8-4730-6748-9A97-B25E61E4176B}"/>
              </a:ext>
            </a:extLst>
          </p:cNvPr>
          <p:cNvSpPr>
            <a:spLocks noGrp="1"/>
          </p:cNvSpPr>
          <p:nvPr>
            <p:ph type="media" sz="quarter" idx="21"/>
          </p:nvPr>
        </p:nvSpPr>
        <p:spPr>
          <a:xfrm>
            <a:off x="9012228" y="2284506"/>
            <a:ext cx="2438400" cy="1295400"/>
          </a:xfrm>
        </p:spPr>
        <p:txBody>
          <a:bodyPr/>
          <a:lstStyle/>
          <a:p>
            <a:r>
              <a:rPr lang="en-US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241046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336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41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CC04B-224E-5C45-A0AD-6C9A5BAB11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5400"/>
            <a:ext cx="12192000" cy="6858000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4055D8A-23A2-4D40-B505-C0406E5EF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859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12AE2F2-14B6-834A-8349-C9CA1E672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40238"/>
            <a:ext cx="9144000" cy="4365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 i="0">
                <a:solidFill>
                  <a:schemeClr val="tx2"/>
                </a:solidFill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1B1A47C-39E7-6344-AC61-08B8A853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9638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6362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AB383-3913-6540-A532-88273C816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0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746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670784-BF5D-A341-9B12-D6690EF2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73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47" r:id="rId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54E3D9-9257-4248-B588-B6875FD1B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0" y="5923865"/>
            <a:ext cx="15240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53F47-C4A0-4E47-8A48-3B45CC5431ED}"/>
              </a:ext>
            </a:extLst>
          </p:cNvPr>
          <p:cNvSpPr txBox="1"/>
          <p:nvPr userDrawn="1"/>
        </p:nvSpPr>
        <p:spPr>
          <a:xfrm>
            <a:off x="2743200" y="57912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London: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8 Boundary Row, London SE1 8HP 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Farnham: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Broadmede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House, Farnham Business Park,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Weydon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 Lane , Farnham, Surrey, GU9 8QT</a:t>
            </a:r>
          </a:p>
          <a:p>
            <a:r>
              <a:rPr lang="en-GB" sz="1200" b="1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Bulgaria: 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	Krum Popov 56-58 </a:t>
            </a:r>
            <a:r>
              <a:rPr lang="en-GB" sz="1200" b="0" i="0" kern="1200" dirty="0" err="1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str</a:t>
            </a:r>
            <a:r>
              <a:rPr lang="en-GB" sz="1200" b="0" i="0" kern="1200" dirty="0">
                <a:solidFill>
                  <a:schemeClr val="accent1"/>
                </a:solidFill>
                <a:effectLst/>
                <a:latin typeface="Ubuntu" panose="020B0504030602030204" pitchFamily="34" charset="0"/>
                <a:ea typeface="+mn-ea"/>
                <a:cs typeface="+mn-cs"/>
              </a:rPr>
              <a:t>, Sofia, 1421, Bulgaria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12CF2-FBE2-C34F-AB20-AAE14B8A9062}"/>
              </a:ext>
            </a:extLst>
          </p:cNvPr>
          <p:cNvSpPr txBox="1"/>
          <p:nvPr userDrawn="1"/>
        </p:nvSpPr>
        <p:spPr>
          <a:xfrm>
            <a:off x="10127091" y="59464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adatis.co.uk</a:t>
            </a:r>
            <a:endParaRPr lang="en-US" b="1" dirty="0"/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FEB4178-48A7-B54E-AE34-B925092FC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3200"/>
            <a:ext cx="10515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D78977-1716-0646-8A53-DEAB5321C92A}"/>
              </a:ext>
            </a:extLst>
          </p:cNvPr>
          <p:cNvGrpSpPr/>
          <p:nvPr userDrawn="1"/>
        </p:nvGrpSpPr>
        <p:grpSpPr>
          <a:xfrm>
            <a:off x="11504795" y="0"/>
            <a:ext cx="685364" cy="596444"/>
            <a:chOff x="9842956" y="63480"/>
            <a:chExt cx="685364" cy="5964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03A5F4-6AC9-5946-84B9-50F372372FE8}"/>
                </a:ext>
              </a:extLst>
            </p:cNvPr>
            <p:cNvSpPr/>
            <p:nvPr userDrawn="1"/>
          </p:nvSpPr>
          <p:spPr>
            <a:xfrm>
              <a:off x="10058400" y="63480"/>
              <a:ext cx="3810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314ABE-9270-CA4A-BEA5-70CE8BB37774}"/>
                </a:ext>
              </a:extLst>
            </p:cNvPr>
            <p:cNvSpPr/>
            <p:nvPr userDrawn="1"/>
          </p:nvSpPr>
          <p:spPr>
            <a:xfrm>
              <a:off x="9842956" y="444480"/>
              <a:ext cx="215444" cy="215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200D648-AD67-3142-B428-460E0F27E795}"/>
                </a:ext>
              </a:extLst>
            </p:cNvPr>
            <p:cNvSpPr/>
            <p:nvPr userDrawn="1"/>
          </p:nvSpPr>
          <p:spPr>
            <a:xfrm>
              <a:off x="10439400" y="444480"/>
              <a:ext cx="88920" cy="88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9588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31" r:id="rId8"/>
    <p:sldLayoutId id="2147483744" r:id="rId9"/>
    <p:sldLayoutId id="2147483745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2F817-5BBE-4381-B6A0-3AC5950E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85D0D-EB85-4A21-A343-0B2B44C2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4E4BA-1162-487A-8EAF-2A8956758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62E4C-047F-4BB8-A7D6-928F0B6097C5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4638F-ED89-412B-B996-0A6D1518D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A0427-C84D-4EFA-834F-06F8B3A50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95985-B945-4152-A847-3914B29FFB1B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B9158-C99A-6936-7F38-E4D105CD5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4" y="1600200"/>
            <a:ext cx="2762252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40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15F87-7AAD-4D2D-AB92-BE8A79AB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91AD8-0232-45D5-8D8D-13F345D6E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2EF42-1E01-4239-ADEF-3CA8DFC1B2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B0BF4-C33D-4AB1-99FA-126C26F0E45E}" type="datetimeFigureOut">
              <a:rPr lang="en-GB" smtClean="0"/>
              <a:t>22/11/2022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E121A-6399-4A6F-AE2B-7D8C6DF23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08A36-6D05-479E-8A75-37D72718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2077D-B712-4F3C-A654-A8EC5C9E6A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brentozar.com/archive/2015/10/how-to-download-the-stack-overflow-database-via-bittorrent" TargetMode="External"/><Relationship Id="rId5" Type="http://schemas.openxmlformats.org/officeDocument/2006/relationships/hyperlink" Target="mailto:phil.austin@adatis.co.uk" TargetMode="External"/><Relationship Id="rId4" Type="http://schemas.openxmlformats.org/officeDocument/2006/relationships/hyperlink" Target="https://github.com/Microsoft/sql-server-samples/releases/tag/adventurework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6C1C2E03-9F9F-4139-8834-909C051C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3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" y="4533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9EB6886-9A9A-49A4-9B21-5961D23B4C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CA318-4F9A-4AFF-B955-493D2ED1AE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18" y="328004"/>
            <a:ext cx="4264161" cy="1821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7BE5AE-8A5D-4C98-ACD6-24A881D8D3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59" y="1547669"/>
            <a:ext cx="3405477" cy="6342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6318C06-E706-41EF-ADDF-6C56AE78420E}"/>
              </a:ext>
            </a:extLst>
          </p:cNvPr>
          <p:cNvSpPr txBox="1">
            <a:spLocks/>
          </p:cNvSpPr>
          <p:nvPr/>
        </p:nvSpPr>
        <p:spPr>
          <a:xfrm>
            <a:off x="838200" y="22148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SQL Server</a:t>
            </a:r>
            <a:endParaRPr lang="en-GB" sz="6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F99F9A-F09F-44AC-BD9D-435E5F4683F4}"/>
              </a:ext>
            </a:extLst>
          </p:cNvPr>
          <p:cNvSpPr txBox="1"/>
          <p:nvPr/>
        </p:nvSpPr>
        <p:spPr>
          <a:xfrm>
            <a:off x="414577" y="3501008"/>
            <a:ext cx="1150929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From the Basics</a:t>
            </a:r>
          </a:p>
        </p:txBody>
      </p:sp>
      <p:sp>
        <p:nvSpPr>
          <p:cNvPr id="17" name="Subtitle 8">
            <a:extLst>
              <a:ext uri="{FF2B5EF4-FFF2-40B4-BE49-F238E27FC236}">
                <a16:creationId xmlns:a16="http://schemas.microsoft.com/office/drawing/2014/main" id="{F8BBD2CD-659C-4F3B-805E-2129AD677D66}"/>
              </a:ext>
            </a:extLst>
          </p:cNvPr>
          <p:cNvSpPr txBox="1">
            <a:spLocks/>
          </p:cNvSpPr>
          <p:nvPr/>
        </p:nvSpPr>
        <p:spPr>
          <a:xfrm>
            <a:off x="1199456" y="4941168"/>
            <a:ext cx="9144000" cy="43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tx2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</a:rPr>
              <a:t>Phil Austin</a:t>
            </a:r>
          </a:p>
        </p:txBody>
      </p:sp>
    </p:spTree>
    <p:extLst>
      <p:ext uri="{BB962C8B-B14F-4D97-AF65-F5344CB8AC3E}">
        <p14:creationId xmlns:p14="http://schemas.microsoft.com/office/powerpoint/2010/main" val="1998246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14F808-4A16-4338-93F8-58F2D768E4BE}"/>
              </a:ext>
            </a:extLst>
          </p:cNvPr>
          <p:cNvSpPr txBox="1">
            <a:spLocks/>
          </p:cNvSpPr>
          <p:nvPr/>
        </p:nvSpPr>
        <p:spPr>
          <a:xfrm>
            <a:off x="407368" y="149101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2323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Notes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CD5546-00B4-39D6-1BBD-6417D5B9B437}"/>
              </a:ext>
            </a:extLst>
          </p:cNvPr>
          <p:cNvSpPr txBox="1"/>
          <p:nvPr/>
        </p:nvSpPr>
        <p:spPr>
          <a:xfrm flipH="1">
            <a:off x="657772" y="1204782"/>
            <a:ext cx="34106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RDBMS Theory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model</a:t>
            </a:r>
          </a:p>
          <a:p>
            <a:r>
              <a:rPr lang="en-GB" dirty="0">
                <a:solidFill>
                  <a:schemeClr val="bg1"/>
                </a:solidFill>
              </a:rPr>
              <a:t>		Tables</a:t>
            </a:r>
          </a:p>
          <a:p>
            <a:r>
              <a:rPr lang="en-GB" dirty="0">
                <a:solidFill>
                  <a:schemeClr val="bg1"/>
                </a:solidFill>
              </a:rPr>
              <a:t>		Rows/Columns</a:t>
            </a:r>
          </a:p>
          <a:p>
            <a:r>
              <a:rPr lang="en-GB" dirty="0">
                <a:solidFill>
                  <a:schemeClr val="bg1"/>
                </a:solidFill>
              </a:rPr>
              <a:t>	Normalisation</a:t>
            </a:r>
          </a:p>
          <a:p>
            <a:r>
              <a:rPr lang="en-GB" dirty="0">
                <a:solidFill>
                  <a:schemeClr val="bg1"/>
                </a:solidFill>
              </a:rPr>
              <a:t>		Normal 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164DC2-E1BE-C1AF-986B-6B02D6FA108A}"/>
              </a:ext>
            </a:extLst>
          </p:cNvPr>
          <p:cNvSpPr txBox="1"/>
          <p:nvPr/>
        </p:nvSpPr>
        <p:spPr>
          <a:xfrm flipH="1">
            <a:off x="657772" y="3140968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ACID properties</a:t>
            </a:r>
          </a:p>
          <a:p>
            <a:r>
              <a:rPr lang="en-GB" dirty="0">
                <a:solidFill>
                  <a:schemeClr val="bg1"/>
                </a:solidFill>
              </a:rPr>
              <a:t>	Concurrency/contention</a:t>
            </a:r>
          </a:p>
          <a:p>
            <a:r>
              <a:rPr lang="en-GB" dirty="0">
                <a:solidFill>
                  <a:schemeClr val="bg1"/>
                </a:solidFill>
              </a:rPr>
              <a:t>	Locking semantics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98E434-2C47-7528-6F7F-135A9C65EA82}"/>
              </a:ext>
            </a:extLst>
          </p:cNvPr>
          <p:cNvSpPr txBox="1"/>
          <p:nvPr/>
        </p:nvSpPr>
        <p:spPr>
          <a:xfrm>
            <a:off x="644669" y="4149080"/>
            <a:ext cx="3410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Concepts</a:t>
            </a:r>
          </a:p>
          <a:p>
            <a:r>
              <a:rPr lang="en-GB" dirty="0">
                <a:solidFill>
                  <a:schemeClr val="bg1"/>
                </a:solidFill>
              </a:rPr>
              <a:t>	Declarative</a:t>
            </a:r>
          </a:p>
          <a:p>
            <a:r>
              <a:rPr lang="en-GB" dirty="0">
                <a:solidFill>
                  <a:schemeClr val="bg1"/>
                </a:solidFill>
              </a:rPr>
              <a:t>	Set based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644669" y="5252380"/>
            <a:ext cx="3410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</a:t>
            </a:r>
          </a:p>
          <a:p>
            <a:r>
              <a:rPr lang="en-GB" dirty="0">
                <a:solidFill>
                  <a:schemeClr val="bg1"/>
                </a:solidFill>
              </a:rPr>
              <a:t>	</a:t>
            </a:r>
            <a:r>
              <a:rPr lang="en-GB" dirty="0" err="1">
                <a:solidFill>
                  <a:schemeClr val="bg1"/>
                </a:solidFill>
              </a:rPr>
              <a:t>ProtocolsSQLOS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Query optimiser</a:t>
            </a:r>
          </a:p>
        </p:txBody>
      </p:sp>
    </p:spTree>
    <p:extLst>
      <p:ext uri="{BB962C8B-B14F-4D97-AF65-F5344CB8AC3E}">
        <p14:creationId xmlns:p14="http://schemas.microsoft.com/office/powerpoint/2010/main" val="8972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5A7B87-B054-4DA6-B239-234FC60DD9DF}"/>
              </a:ext>
            </a:extLst>
          </p:cNvPr>
          <p:cNvSpPr txBox="1"/>
          <p:nvPr/>
        </p:nvSpPr>
        <p:spPr>
          <a:xfrm>
            <a:off x="413576" y="116632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Notes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5A471-B0FB-0569-8A30-562D35DF181A}"/>
              </a:ext>
            </a:extLst>
          </p:cNvPr>
          <p:cNvSpPr txBox="1"/>
          <p:nvPr/>
        </p:nvSpPr>
        <p:spPr>
          <a:xfrm>
            <a:off x="410197" y="1124744"/>
            <a:ext cx="34106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SQL Architecture – 4 components</a:t>
            </a:r>
          </a:p>
          <a:p>
            <a:r>
              <a:rPr lang="en-GB" dirty="0">
                <a:solidFill>
                  <a:schemeClr val="bg1"/>
                </a:solidFill>
              </a:rPr>
              <a:t>	Protocols</a:t>
            </a:r>
          </a:p>
          <a:p>
            <a:r>
              <a:rPr lang="en-GB" dirty="0">
                <a:solidFill>
                  <a:schemeClr val="bg1"/>
                </a:solidFill>
              </a:rPr>
              <a:t>	SQLOS</a:t>
            </a:r>
          </a:p>
          <a:p>
            <a:r>
              <a:rPr lang="en-GB" dirty="0">
                <a:solidFill>
                  <a:schemeClr val="bg1"/>
                </a:solidFill>
              </a:rPr>
              <a:t>	Storage engine</a:t>
            </a:r>
          </a:p>
          <a:p>
            <a:r>
              <a:rPr lang="en-GB" dirty="0">
                <a:solidFill>
                  <a:schemeClr val="bg1"/>
                </a:solidFill>
              </a:rPr>
              <a:t>	Relational Engine</a:t>
            </a:r>
          </a:p>
        </p:txBody>
      </p:sp>
    </p:spTree>
    <p:extLst>
      <p:ext uri="{BB962C8B-B14F-4D97-AF65-F5344CB8AC3E}">
        <p14:creationId xmlns:p14="http://schemas.microsoft.com/office/powerpoint/2010/main" val="12313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B0637C-6D48-CB5B-F54C-5B26716A1F69}"/>
              </a:ext>
            </a:extLst>
          </p:cNvPr>
          <p:cNvSpPr/>
          <p:nvPr/>
        </p:nvSpPr>
        <p:spPr>
          <a:xfrm>
            <a:off x="1199456" y="980728"/>
            <a:ext cx="2304256" cy="4896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SQLOS</a:t>
            </a:r>
          </a:p>
          <a:p>
            <a:pPr marL="285750" indent="-285750">
              <a:buFontTx/>
              <a:buChar char="-"/>
            </a:pPr>
            <a:r>
              <a:rPr lang="en-GB" dirty="0"/>
              <a:t>Memory </a:t>
            </a:r>
            <a:r>
              <a:rPr lang="en-GB" dirty="0" err="1"/>
              <a:t>Mgt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Synchronisation</a:t>
            </a:r>
          </a:p>
          <a:p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708D3D-0712-FAC7-DFFB-B64089A0A310}"/>
              </a:ext>
            </a:extLst>
          </p:cNvPr>
          <p:cNvSpPr/>
          <p:nvPr/>
        </p:nvSpPr>
        <p:spPr>
          <a:xfrm>
            <a:off x="3696147" y="1004172"/>
            <a:ext cx="1591814" cy="49415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dirty="0"/>
              <a:t>Storage Engine</a:t>
            </a:r>
          </a:p>
          <a:p>
            <a:pPr marL="285750" indent="-285750">
              <a:buFontTx/>
              <a:buChar char="-"/>
            </a:pPr>
            <a:r>
              <a:rPr lang="en-GB" dirty="0"/>
              <a:t>DBCC</a:t>
            </a:r>
          </a:p>
          <a:p>
            <a:pPr marL="285750" indent="-285750">
              <a:buFontTx/>
              <a:buChar char="-"/>
            </a:pPr>
            <a:r>
              <a:rPr lang="en-GB" dirty="0"/>
              <a:t>BCP</a:t>
            </a:r>
          </a:p>
          <a:p>
            <a:pPr marL="285750" indent="-285750">
              <a:buFontTx/>
              <a:buChar char="-"/>
            </a:pPr>
            <a:r>
              <a:rPr lang="en-GB" dirty="0"/>
              <a:t>Backup/ Restore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A9D999-5DC7-FA4A-7495-233A25269AD1}"/>
              </a:ext>
            </a:extLst>
          </p:cNvPr>
          <p:cNvSpPr/>
          <p:nvPr/>
        </p:nvSpPr>
        <p:spPr>
          <a:xfrm>
            <a:off x="5501025" y="1165300"/>
            <a:ext cx="133396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Relational Engine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ACE06D-2F9C-83F0-862D-AF43A149474F}"/>
              </a:ext>
            </a:extLst>
          </p:cNvPr>
          <p:cNvSpPr/>
          <p:nvPr/>
        </p:nvSpPr>
        <p:spPr>
          <a:xfrm>
            <a:off x="7176120" y="1124744"/>
            <a:ext cx="133396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Protocols</a:t>
            </a:r>
          </a:p>
        </p:txBody>
      </p:sp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D637E9FA-A179-8DEE-B1DD-219F2FBC0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2344" y="2420888"/>
            <a:ext cx="1554413" cy="15544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82171D-DF03-B408-41CE-B136F7622E1D}"/>
              </a:ext>
            </a:extLst>
          </p:cNvPr>
          <p:cNvSpPr txBox="1"/>
          <p:nvPr/>
        </p:nvSpPr>
        <p:spPr>
          <a:xfrm>
            <a:off x="9624392" y="3703068"/>
            <a:ext cx="81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Clients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3A96DD9-D89B-EE8D-644D-755019EFAF1A}"/>
              </a:ext>
            </a:extLst>
          </p:cNvPr>
          <p:cNvSpPr/>
          <p:nvPr/>
        </p:nvSpPr>
        <p:spPr>
          <a:xfrm>
            <a:off x="1415580" y="3700204"/>
            <a:ext cx="1800100" cy="17158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Buffer Pool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FA1CD0-9DE4-F1A7-B1EB-3A1D9238CC34}"/>
              </a:ext>
            </a:extLst>
          </p:cNvPr>
          <p:cNvCxnSpPr>
            <a:cxnSpLocks/>
            <a:stCxn id="18" idx="1"/>
            <a:endCxn id="48" idx="3"/>
          </p:cNvCxnSpPr>
          <p:nvPr/>
        </p:nvCxnSpPr>
        <p:spPr>
          <a:xfrm flipH="1">
            <a:off x="3143672" y="4833856"/>
            <a:ext cx="648072" cy="15561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802774-DD4F-931A-AF1D-8311EF315C23}"/>
              </a:ext>
            </a:extLst>
          </p:cNvPr>
          <p:cNvSpPr/>
          <p:nvPr/>
        </p:nvSpPr>
        <p:spPr>
          <a:xfrm>
            <a:off x="3791744" y="4329800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Methods</a:t>
            </a: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C5BF0DFD-564B-5F9B-772C-22E79DDCD47B}"/>
              </a:ext>
            </a:extLst>
          </p:cNvPr>
          <p:cNvSpPr/>
          <p:nvPr/>
        </p:nvSpPr>
        <p:spPr>
          <a:xfrm>
            <a:off x="119336" y="4235186"/>
            <a:ext cx="955115" cy="157007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Storage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647D00-A233-B2D7-FF4D-2BB706BCD626}"/>
              </a:ext>
            </a:extLst>
          </p:cNvPr>
          <p:cNvCxnSpPr>
            <a:cxnSpLocks/>
            <a:endCxn id="21" idx="1"/>
          </p:cNvCxnSpPr>
          <p:nvPr/>
        </p:nvCxnSpPr>
        <p:spPr>
          <a:xfrm flipH="1">
            <a:off x="596894" y="3523511"/>
            <a:ext cx="14219" cy="711675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rocessor with solid fill">
            <a:extLst>
              <a:ext uri="{FF2B5EF4-FFF2-40B4-BE49-F238E27FC236}">
                <a16:creationId xmlns:a16="http://schemas.microsoft.com/office/drawing/2014/main" id="{A4AF4687-BEFC-B2DA-218C-C29C9D136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4680" y="2117974"/>
            <a:ext cx="1080120" cy="108012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7DCF076-03AE-45CC-4E15-F419652192DA}"/>
              </a:ext>
            </a:extLst>
          </p:cNvPr>
          <p:cNvSpPr/>
          <p:nvPr/>
        </p:nvSpPr>
        <p:spPr>
          <a:xfrm>
            <a:off x="1631504" y="218998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Scheduler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81EAD3-5A03-B0EB-DAE0-FD3F76FC3307}"/>
              </a:ext>
            </a:extLst>
          </p:cNvPr>
          <p:cNvSpPr txBox="1"/>
          <p:nvPr/>
        </p:nvSpPr>
        <p:spPr>
          <a:xfrm>
            <a:off x="351304" y="315417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CPU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AC4164-DE62-1774-9CA2-B58E7638BFCD}"/>
              </a:ext>
            </a:extLst>
          </p:cNvPr>
          <p:cNvCxnSpPr>
            <a:cxnSpLocks/>
          </p:cNvCxnSpPr>
          <p:nvPr/>
        </p:nvCxnSpPr>
        <p:spPr>
          <a:xfrm flipH="1">
            <a:off x="925500" y="2684316"/>
            <a:ext cx="690053" cy="9722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E9FA780-F3BA-5FBB-9B98-1436DE96B4BF}"/>
              </a:ext>
            </a:extLst>
          </p:cNvPr>
          <p:cNvCxnSpPr>
            <a:cxnSpLocks/>
            <a:stCxn id="27" idx="2"/>
            <a:endCxn id="11" idx="0"/>
          </p:cNvCxnSpPr>
          <p:nvPr/>
        </p:nvCxnSpPr>
        <p:spPr>
          <a:xfrm flipH="1">
            <a:off x="2315630" y="3198094"/>
            <a:ext cx="35954" cy="502110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581919-7E4D-385F-E762-9ED8B85AEAE6}"/>
              </a:ext>
            </a:extLst>
          </p:cNvPr>
          <p:cNvSpPr/>
          <p:nvPr/>
        </p:nvSpPr>
        <p:spPr>
          <a:xfrm>
            <a:off x="1487488" y="4397626"/>
            <a:ext cx="1656184" cy="90358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Cache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8644E86-5ED3-1D11-93FF-A401D650F4B5}"/>
              </a:ext>
            </a:extLst>
          </p:cNvPr>
          <p:cNvSpPr/>
          <p:nvPr/>
        </p:nvSpPr>
        <p:spPr>
          <a:xfrm>
            <a:off x="3789117" y="2996952"/>
            <a:ext cx="1440160" cy="10081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Manager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56D7A35-58FB-A0C9-6CF3-530200842019}"/>
              </a:ext>
            </a:extLst>
          </p:cNvPr>
          <p:cNvCxnSpPr>
            <a:cxnSpLocks/>
          </p:cNvCxnSpPr>
          <p:nvPr/>
        </p:nvCxnSpPr>
        <p:spPr>
          <a:xfrm flipH="1">
            <a:off x="3071664" y="3893570"/>
            <a:ext cx="706858" cy="61243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060415F-224B-02AF-CEE3-CF0EFD64C604}"/>
              </a:ext>
            </a:extLst>
          </p:cNvPr>
          <p:cNvCxnSpPr>
            <a:cxnSpLocks/>
          </p:cNvCxnSpPr>
          <p:nvPr/>
        </p:nvCxnSpPr>
        <p:spPr>
          <a:xfrm flipH="1">
            <a:off x="4513113" y="3879348"/>
            <a:ext cx="25856" cy="540112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545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83E6CECF-0DFE-460D-89F8-046EFE49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" y="-27384"/>
            <a:ext cx="12192000" cy="685800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29F0CF2-304D-416B-866C-BA37B4C3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A5D4985B-D68F-4485-80C8-D410D243C483}"/>
              </a:ext>
            </a:extLst>
          </p:cNvPr>
          <p:cNvSpPr txBox="1">
            <a:spLocks/>
          </p:cNvSpPr>
          <p:nvPr/>
        </p:nvSpPr>
        <p:spPr>
          <a:xfrm>
            <a:off x="202465" y="404664"/>
            <a:ext cx="10515600" cy="9036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Thank you!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1C9CE-9242-4726-9F52-06DA0C528C06}"/>
              </a:ext>
            </a:extLst>
          </p:cNvPr>
          <p:cNvSpPr txBox="1"/>
          <p:nvPr/>
        </p:nvSpPr>
        <p:spPr>
          <a:xfrm>
            <a:off x="335360" y="1284724"/>
            <a:ext cx="1166211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AdventureWorks2019 : 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https://github.com/Microsoft/sql-server-samples/releases/tag/adventureworks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Stack Overflow: h</a:t>
            </a:r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ttps://www.brentozar.com/archive/2015/10/how-to-download-the-stack-overflow-database-via-bittorrent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https://github.com/phil-a10/Talks</a:t>
            </a: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E46D38-0D8D-4F84-9CC9-31A7F1D064D6}"/>
              </a:ext>
            </a:extLst>
          </p:cNvPr>
          <p:cNvSpPr txBox="1"/>
          <p:nvPr/>
        </p:nvSpPr>
        <p:spPr>
          <a:xfrm>
            <a:off x="335360" y="4193212"/>
            <a:ext cx="609702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Ubuntu" panose="020B0504030602030204" pitchFamily="34" charset="0"/>
                <a:cs typeface="Calibri Light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FCCC61-C6D2-6923-1033-1DA066BCF291}"/>
              </a:ext>
            </a:extLst>
          </p:cNvPr>
          <p:cNvSpPr txBox="1"/>
          <p:nvPr/>
        </p:nvSpPr>
        <p:spPr>
          <a:xfrm>
            <a:off x="335360" y="5207758"/>
            <a:ext cx="61798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phil.austin@adatis.co.uk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  <a:p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r>
              <a:rPr lang="en-US" sz="2400" dirty="0">
                <a:solidFill>
                  <a:schemeClr val="bg1"/>
                </a:solidFill>
                <a:latin typeface="Ubuntu" panose="020B0504030602030204" pitchFamily="34" charset="0"/>
                <a:ea typeface="+mn-lt"/>
                <a:cs typeface="+mn-lt"/>
              </a:rPr>
              <a:t>www.linkedin.com/in/phil-austin-44147415</a:t>
            </a:r>
            <a:endParaRPr lang="en-US" sz="2400" dirty="0">
              <a:solidFill>
                <a:schemeClr val="bg1"/>
              </a:solidFill>
              <a:latin typeface="Ubuntu" panose="020B0504030602030204" pitchFamily="34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2180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90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C1ECCFD-083C-42F7-9786-201215C109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1"/>
          <a:stretch/>
        </p:blipFill>
        <p:spPr>
          <a:xfrm>
            <a:off x="1" y="-9900"/>
            <a:ext cx="12191999" cy="68778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9A77B74-1BEC-F6EB-236A-E1F1F342566F}"/>
              </a:ext>
            </a:extLst>
          </p:cNvPr>
          <p:cNvSpPr/>
          <p:nvPr/>
        </p:nvSpPr>
        <p:spPr>
          <a:xfrm>
            <a:off x="1" y="2766143"/>
            <a:ext cx="12191999" cy="1334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71E439-CDB9-4870-AA66-BEDB2F0ED88D}"/>
              </a:ext>
            </a:extLst>
          </p:cNvPr>
          <p:cNvCxnSpPr>
            <a:cxnSpLocks/>
          </p:cNvCxnSpPr>
          <p:nvPr/>
        </p:nvCxnSpPr>
        <p:spPr>
          <a:xfrm>
            <a:off x="6578748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older 3">
            <a:extLst>
              <a:ext uri="{FF2B5EF4-FFF2-40B4-BE49-F238E27FC236}">
                <a16:creationId xmlns:a16="http://schemas.microsoft.com/office/drawing/2014/main" id="{9707BEED-2A5C-41F5-8EF2-18B1D55B38BB}"/>
              </a:ext>
            </a:extLst>
          </p:cNvPr>
          <p:cNvSpPr txBox="1">
            <a:spLocks/>
          </p:cNvSpPr>
          <p:nvPr/>
        </p:nvSpPr>
        <p:spPr>
          <a:xfrm>
            <a:off x="1861741" y="1715118"/>
            <a:ext cx="8243965" cy="430887"/>
          </a:xfrm>
          <a:prstGeom prst="rect">
            <a:avLst/>
          </a:prstGeom>
        </p:spPr>
        <p:txBody>
          <a:bodyPr lIns="0" tIns="0" rIns="0" bIns="0"/>
          <a:lstStyle>
            <a:lvl1pPr marL="0" algn="ctr" eaLnBrk="1" hangingPunct="1">
              <a:defRPr sz="2800" b="0" i="0">
                <a:solidFill>
                  <a:schemeClr val="tx1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Microsoft Exclusive  |   Data &amp; AI Specialists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A33C5E24-BDE8-4739-B63E-A2677262EF0E}"/>
              </a:ext>
            </a:extLst>
          </p:cNvPr>
          <p:cNvSpPr txBox="1">
            <a:spLocks/>
          </p:cNvSpPr>
          <p:nvPr/>
        </p:nvSpPr>
        <p:spPr>
          <a:xfrm>
            <a:off x="495333" y="368165"/>
            <a:ext cx="543835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eaLnBrk="1" hangingPunct="1">
              <a:defRPr sz="3600" b="1" i="0">
                <a:solidFill>
                  <a:schemeClr val="bg1"/>
                </a:solidFill>
                <a:latin typeface="Ubuntu"/>
                <a:ea typeface="+mj-ea"/>
                <a:cs typeface="Ubuntu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Introduction to </a:t>
            </a:r>
            <a:r>
              <a:rPr kumimoji="0" lang="en-US" sz="36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j-ea"/>
              </a:rPr>
              <a:t>Adatis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j-ea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BB8197-742E-4151-A150-60E49383C552}"/>
              </a:ext>
            </a:extLst>
          </p:cNvPr>
          <p:cNvCxnSpPr>
            <a:cxnSpLocks/>
          </p:cNvCxnSpPr>
          <p:nvPr/>
        </p:nvCxnSpPr>
        <p:spPr>
          <a:xfrm>
            <a:off x="4393781" y="2743802"/>
            <a:ext cx="851415" cy="0"/>
          </a:xfrm>
          <a:prstGeom prst="line">
            <a:avLst/>
          </a:prstGeom>
          <a:ln>
            <a:solidFill>
              <a:srgbClr val="1F2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B1E507B3-7D19-4432-A2E3-BC7F2D922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974" y="6378766"/>
            <a:ext cx="1270065" cy="317936"/>
          </a:xfrm>
          <a:prstGeom prst="rect">
            <a:avLst/>
          </a:prstGeom>
        </p:spPr>
      </p:pic>
      <p:pic>
        <p:nvPicPr>
          <p:cNvPr id="36" name="Picture 35" descr="Text&#10;&#10;Description automatically generated with low confidence">
            <a:extLst>
              <a:ext uri="{FF2B5EF4-FFF2-40B4-BE49-F238E27FC236}">
                <a16:creationId xmlns:a16="http://schemas.microsoft.com/office/drawing/2014/main" id="{D9E54527-FA2C-E083-6482-64B2E9450CB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0" b="12984"/>
          <a:stretch/>
        </p:blipFill>
        <p:spPr>
          <a:xfrm>
            <a:off x="90871" y="3074614"/>
            <a:ext cx="2261305" cy="695324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67C0C28-85A1-C905-DE0F-130738C439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71" y="3222775"/>
            <a:ext cx="1923192" cy="326943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76C1A19D-E77A-166E-04E4-CB248CAB65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17" y="2871747"/>
            <a:ext cx="2456909" cy="122712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C3692-73EC-2777-F218-0AF880F7A03F}"/>
              </a:ext>
            </a:extLst>
          </p:cNvPr>
          <p:cNvGrpSpPr/>
          <p:nvPr/>
        </p:nvGrpSpPr>
        <p:grpSpPr>
          <a:xfrm>
            <a:off x="2303099" y="3173099"/>
            <a:ext cx="2575663" cy="696309"/>
            <a:chOff x="9481699" y="4611440"/>
            <a:chExt cx="2975684" cy="803903"/>
          </a:xfrm>
        </p:grpSpPr>
        <p:pic>
          <p:nvPicPr>
            <p:cNvPr id="51" name="Picture 2" descr="Azure Purview — Taygan">
              <a:extLst>
                <a:ext uri="{FF2B5EF4-FFF2-40B4-BE49-F238E27FC236}">
                  <a16:creationId xmlns:a16="http://schemas.microsoft.com/office/drawing/2014/main" id="{E30C9447-11AE-5980-1569-3C9E344460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" t="21130" r="3144" b="19920"/>
            <a:stretch/>
          </p:blipFill>
          <p:spPr bwMode="auto">
            <a:xfrm>
              <a:off x="9481699" y="4611440"/>
              <a:ext cx="1063299" cy="648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Holder 3">
              <a:extLst>
                <a:ext uri="{FF2B5EF4-FFF2-40B4-BE49-F238E27FC236}">
                  <a16:creationId xmlns:a16="http://schemas.microsoft.com/office/drawing/2014/main" id="{F44F7876-E8E9-DED6-7A1F-3B420DF3CDE2}"/>
                </a:ext>
              </a:extLst>
            </p:cNvPr>
            <p:cNvSpPr txBox="1">
              <a:spLocks/>
            </p:cNvSpPr>
            <p:nvPr/>
          </p:nvSpPr>
          <p:spPr>
            <a:xfrm>
              <a:off x="10719036" y="4694910"/>
              <a:ext cx="1738347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Purview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E4A0401-A4F4-7707-2B6F-85D865360CCB}"/>
              </a:ext>
            </a:extLst>
          </p:cNvPr>
          <p:cNvGrpSpPr/>
          <p:nvPr/>
        </p:nvGrpSpPr>
        <p:grpSpPr>
          <a:xfrm>
            <a:off x="7422629" y="3033647"/>
            <a:ext cx="2343216" cy="862574"/>
            <a:chOff x="9599126" y="3436861"/>
            <a:chExt cx="2592874" cy="919169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133DC0-D280-9DA6-394B-0DC03D3F51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47251"/>
            <a:stretch/>
          </p:blipFill>
          <p:spPr>
            <a:xfrm>
              <a:off x="9599126" y="3436861"/>
              <a:ext cx="864225" cy="919169"/>
            </a:xfrm>
            <a:prstGeom prst="rect">
              <a:avLst/>
            </a:prstGeom>
          </p:spPr>
        </p:pic>
        <p:sp>
          <p:nvSpPr>
            <p:cNvPr id="60" name="Holder 3">
              <a:extLst>
                <a:ext uri="{FF2B5EF4-FFF2-40B4-BE49-F238E27FC236}">
                  <a16:creationId xmlns:a16="http://schemas.microsoft.com/office/drawing/2014/main" id="{1611F9DE-D2DA-02DE-24BF-89E7EAB173B3}"/>
                </a:ext>
              </a:extLst>
            </p:cNvPr>
            <p:cNvSpPr txBox="1">
              <a:spLocks/>
            </p:cNvSpPr>
            <p:nvPr/>
          </p:nvSpPr>
          <p:spPr>
            <a:xfrm>
              <a:off x="10661987" y="3578317"/>
              <a:ext cx="1530013" cy="720433"/>
            </a:xfrm>
            <a:prstGeom prst="rect">
              <a:avLst/>
            </a:prstGeom>
          </p:spPr>
          <p:txBody>
            <a:bodyPr lIns="0" tIns="0" rIns="0" bIns="0"/>
            <a:lstStyle>
              <a:lvl1pPr marL="0" algn="ctr" eaLnBrk="1" hangingPunct="1">
                <a:defRPr sz="2800" b="0" i="0">
                  <a:solidFill>
                    <a:schemeClr val="tx1"/>
                  </a:solidFill>
                  <a:latin typeface="Ubuntu"/>
                  <a:ea typeface="+mn-ea"/>
                  <a:cs typeface="Ubuntu"/>
                </a:defRPr>
              </a:lvl1pPr>
              <a:lvl2pPr marL="457200" eaLnBrk="1" hangingPunct="1">
                <a:defRPr>
                  <a:latin typeface="+mn-lt"/>
                  <a:ea typeface="+mn-ea"/>
                  <a:cs typeface="+mn-cs"/>
                </a:defRPr>
              </a:lvl2pPr>
              <a:lvl3pPr marL="914400" eaLnBrk="1" hangingPunct="1">
                <a:defRPr>
                  <a:latin typeface="+mn-lt"/>
                  <a:ea typeface="+mn-ea"/>
                  <a:cs typeface="+mn-cs"/>
                </a:defRPr>
              </a:lvl3pPr>
              <a:lvl4pPr marL="1371600" eaLnBrk="1" hangingPunct="1">
                <a:defRPr>
                  <a:latin typeface="+mn-lt"/>
                  <a:ea typeface="+mn-ea"/>
                  <a:cs typeface="+mn-cs"/>
                </a:defRPr>
              </a:lvl4pPr>
              <a:lvl5pPr marL="1828800" eaLnBrk="1" hangingPunct="1">
                <a:defRPr>
                  <a:latin typeface="+mn-lt"/>
                  <a:ea typeface="+mn-ea"/>
                  <a:cs typeface="+mn-cs"/>
                </a:defRPr>
              </a:lvl5pPr>
              <a:lvl6pPr marL="2286000" eaLnBrk="1" hangingPunct="1">
                <a:defRPr>
                  <a:latin typeface="+mn-lt"/>
                  <a:ea typeface="+mn-ea"/>
                  <a:cs typeface="+mn-cs"/>
                </a:defRPr>
              </a:lvl6pPr>
              <a:lvl7pPr marL="2743200" eaLnBrk="1" hangingPunct="1">
                <a:defRPr>
                  <a:latin typeface="+mn-lt"/>
                  <a:ea typeface="+mn-ea"/>
                  <a:cs typeface="+mn-cs"/>
                </a:defRPr>
              </a:lvl7pPr>
              <a:lvl8pPr marL="3200400" eaLnBrk="1" hangingPunct="1">
                <a:defRPr>
                  <a:latin typeface="+mn-lt"/>
                  <a:ea typeface="+mn-ea"/>
                  <a:cs typeface="+mn-cs"/>
                </a:defRPr>
              </a:lvl8pPr>
              <a:lvl9pPr marL="3657600" eaLnBrk="1" hangingPunct="1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Azure Synapse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Ubuntu"/>
                  <a:ea typeface="+mn-ea"/>
                </a:rPr>
                <a:t>Launch Partner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01051B8-C260-6A2C-D8A3-EB230F15A7C8}"/>
              </a:ext>
            </a:extLst>
          </p:cNvPr>
          <p:cNvGrpSpPr/>
          <p:nvPr/>
        </p:nvGrpSpPr>
        <p:grpSpPr>
          <a:xfrm>
            <a:off x="4681945" y="4670314"/>
            <a:ext cx="5496435" cy="1671770"/>
            <a:chOff x="4559234" y="4996821"/>
            <a:chExt cx="5496435" cy="167177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82D595A-38DC-AC98-7715-5B083A99F1B6}"/>
                </a:ext>
              </a:extLst>
            </p:cNvPr>
            <p:cNvGrpSpPr/>
            <p:nvPr/>
          </p:nvGrpSpPr>
          <p:grpSpPr>
            <a:xfrm>
              <a:off x="4559234" y="4996821"/>
              <a:ext cx="1615721" cy="1671770"/>
              <a:chOff x="4710893" y="5059718"/>
              <a:chExt cx="1726363" cy="1726363"/>
            </a:xfrm>
          </p:grpSpPr>
          <p:pic>
            <p:nvPicPr>
              <p:cNvPr id="78" name="Picture 77" descr="A picture containing silhouette&#10;&#10;Description automatically generated">
                <a:extLst>
                  <a:ext uri="{FF2B5EF4-FFF2-40B4-BE49-F238E27FC236}">
                    <a16:creationId xmlns:a16="http://schemas.microsoft.com/office/drawing/2014/main" id="{A1D61A34-A1D1-8CA8-80FF-C546FAE9C2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0893" y="5059718"/>
                <a:ext cx="1726363" cy="1726363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D1A8DF-A5DA-7478-3F7B-FC9362864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6546" y="5794846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ABBA2AC-1685-8F29-B3F3-2F071FC8DDE7}"/>
                </a:ext>
              </a:extLst>
            </p:cNvPr>
            <p:cNvGrpSpPr/>
            <p:nvPr/>
          </p:nvGrpSpPr>
          <p:grpSpPr>
            <a:xfrm>
              <a:off x="8617685" y="5166460"/>
              <a:ext cx="1437984" cy="1437984"/>
              <a:chOff x="8812579" y="5084284"/>
              <a:chExt cx="1437984" cy="1437984"/>
            </a:xfrm>
          </p:grpSpPr>
          <p:pic>
            <p:nvPicPr>
              <p:cNvPr id="76" name="Picture 75" descr="Icon&#10;&#10;Description automatically generated">
                <a:extLst>
                  <a:ext uri="{FF2B5EF4-FFF2-40B4-BE49-F238E27FC236}">
                    <a16:creationId xmlns:a16="http://schemas.microsoft.com/office/drawing/2014/main" id="{76636D3B-10C2-BB95-C578-16A9D87544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2579" y="5084284"/>
                <a:ext cx="1437984" cy="1437984"/>
              </a:xfrm>
              <a:prstGeom prst="rect">
                <a:avLst/>
              </a:prstGeom>
            </p:spPr>
          </p:pic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3B4BCDBF-B634-9F6C-451B-362087006B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6597" y="5827843"/>
                <a:ext cx="174337" cy="256106"/>
              </a:xfrm>
              <a:prstGeom prst="rect">
                <a:avLst/>
              </a:prstGeom>
              <a:ln w="53975">
                <a:solidFill>
                  <a:schemeClr val="tx2">
                    <a:alpha val="0"/>
                  </a:schemeClr>
                </a:solidFill>
              </a:ln>
            </p:spPr>
          </p:pic>
        </p:grpSp>
      </p:grpSp>
      <p:sp>
        <p:nvSpPr>
          <p:cNvPr id="80" name="Holder 3">
            <a:extLst>
              <a:ext uri="{FF2B5EF4-FFF2-40B4-BE49-F238E27FC236}">
                <a16:creationId xmlns:a16="http://schemas.microsoft.com/office/drawing/2014/main" id="{909D830F-135A-991B-0759-3E0407B9581E}"/>
              </a:ext>
            </a:extLst>
          </p:cNvPr>
          <p:cNvSpPr txBox="1">
            <a:spLocks/>
          </p:cNvSpPr>
          <p:nvPr/>
        </p:nvSpPr>
        <p:spPr>
          <a:xfrm>
            <a:off x="9843965" y="5094668"/>
            <a:ext cx="1419147" cy="744259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India: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Pune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ED578A1-6540-9C0B-8798-C7E57A5A3C6C}"/>
              </a:ext>
            </a:extLst>
          </p:cNvPr>
          <p:cNvSpPr txBox="1"/>
          <p:nvPr/>
        </p:nvSpPr>
        <p:spPr>
          <a:xfrm>
            <a:off x="2684844" y="5013751"/>
            <a:ext cx="1560208" cy="1220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England: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Manchester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London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Surrey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996D9C8-25AD-2198-56BF-67760EA080C8}"/>
              </a:ext>
            </a:extLst>
          </p:cNvPr>
          <p:cNvGrpSpPr/>
          <p:nvPr/>
        </p:nvGrpSpPr>
        <p:grpSpPr>
          <a:xfrm>
            <a:off x="1245573" y="4892431"/>
            <a:ext cx="1477266" cy="1384342"/>
            <a:chOff x="1957444" y="5239211"/>
            <a:chExt cx="1535544" cy="1535544"/>
          </a:xfrm>
        </p:grpSpPr>
        <p:pic>
          <p:nvPicPr>
            <p:cNvPr id="83" name="Picture 82" descr="Icon&#10;&#10;Description automatically generated">
              <a:extLst>
                <a:ext uri="{FF2B5EF4-FFF2-40B4-BE49-F238E27FC236}">
                  <a16:creationId xmlns:a16="http://schemas.microsoft.com/office/drawing/2014/main" id="{CE7A0EE5-C5EF-CA99-7C80-947EBF726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444" y="5239211"/>
              <a:ext cx="1535544" cy="1535544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40F285B-3480-82C9-BD79-527F05D9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5871" y="62456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2F3587D6-6000-8726-721E-B0C627320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8130" y="6204447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A4A6ACF-3233-29B8-222B-F294550EA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0989" y="5316469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DB5045C-F6FD-A34B-832C-0648D798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1889" y="5535858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C7FF37F-B3B6-7457-5F62-14413809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648" y="5791964"/>
              <a:ext cx="174337" cy="256106"/>
            </a:xfrm>
            <a:prstGeom prst="rect">
              <a:avLst/>
            </a:prstGeom>
            <a:ln w="53975">
              <a:solidFill>
                <a:schemeClr val="tx2">
                  <a:alpha val="0"/>
                </a:schemeClr>
              </a:solidFill>
            </a:ln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D8A2E786-B280-0690-2279-3A24F7542EB3}"/>
              </a:ext>
            </a:extLst>
          </p:cNvPr>
          <p:cNvSpPr txBox="1"/>
          <p:nvPr/>
        </p:nvSpPr>
        <p:spPr>
          <a:xfrm>
            <a:off x="413371" y="4843059"/>
            <a:ext cx="1478814" cy="11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Scotland: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Aberdeen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panose="020B0604020202020204" pitchFamily="34" charset="0"/>
              </a:rPr>
              <a:t>Glasgow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0" name="Holder 3">
            <a:extLst>
              <a:ext uri="{FF2B5EF4-FFF2-40B4-BE49-F238E27FC236}">
                <a16:creationId xmlns:a16="http://schemas.microsoft.com/office/drawing/2014/main" id="{B071EC5C-828D-DF7A-000B-566187EBBFE8}"/>
              </a:ext>
            </a:extLst>
          </p:cNvPr>
          <p:cNvSpPr txBox="1">
            <a:spLocks/>
          </p:cNvSpPr>
          <p:nvPr/>
        </p:nvSpPr>
        <p:spPr>
          <a:xfrm>
            <a:off x="6266312" y="5187907"/>
            <a:ext cx="1419147" cy="512223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algn="ctr" eaLnBrk="1" hangingPunct="1">
              <a:defRPr sz="1800" b="0" i="0">
                <a:solidFill>
                  <a:schemeClr val="tx2"/>
                </a:solidFill>
                <a:latin typeface="Ubuntu"/>
                <a:ea typeface="+mn-ea"/>
                <a:cs typeface="Ubuntu"/>
              </a:defRPr>
            </a:lvl1pPr>
            <a:lvl2pPr marL="457200" eaLnBrk="1" hangingPunct="1">
              <a:defRPr>
                <a:latin typeface="+mn-lt"/>
                <a:ea typeface="+mn-ea"/>
                <a:cs typeface="+mn-cs"/>
              </a:defRPr>
            </a:lvl2pPr>
            <a:lvl3pPr marL="914400" eaLnBrk="1" hangingPunct="1">
              <a:defRPr>
                <a:latin typeface="+mn-lt"/>
                <a:ea typeface="+mn-ea"/>
                <a:cs typeface="+mn-cs"/>
              </a:defRPr>
            </a:lvl3pPr>
            <a:lvl4pPr marL="1371600" eaLnBrk="1" hangingPunct="1">
              <a:defRPr>
                <a:latin typeface="+mn-lt"/>
                <a:ea typeface="+mn-ea"/>
                <a:cs typeface="+mn-cs"/>
              </a:defRPr>
            </a:lvl4pPr>
            <a:lvl5pPr marL="1828800" eaLnBrk="1" hangingPunct="1">
              <a:defRPr>
                <a:latin typeface="+mn-lt"/>
                <a:ea typeface="+mn-ea"/>
                <a:cs typeface="+mn-cs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 Bulgaria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</a:rPr>
              <a:t>Sofia</a:t>
            </a:r>
          </a:p>
        </p:txBody>
      </p:sp>
    </p:spTree>
    <p:extLst>
      <p:ext uri="{BB962C8B-B14F-4D97-AF65-F5344CB8AC3E}">
        <p14:creationId xmlns:p14="http://schemas.microsoft.com/office/powerpoint/2010/main" val="74528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244293" y="435666"/>
            <a:ext cx="10515600" cy="647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solidFill>
                  <a:schemeClr val="bg1"/>
                </a:solidFill>
                <a:latin typeface="Ubuntu" panose="020B0504030602030204" pitchFamily="34" charset="0"/>
              </a:rPr>
              <a:t>SQL Query Architecture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8AAE522-7461-46DF-B610-E8DF80EFFBF7}"/>
              </a:ext>
            </a:extLst>
          </p:cNvPr>
          <p:cNvGrpSpPr/>
          <p:nvPr/>
        </p:nvGrpSpPr>
        <p:grpSpPr>
          <a:xfrm>
            <a:off x="2856784" y="1427531"/>
            <a:ext cx="956450" cy="1387077"/>
            <a:chOff x="2856784" y="1427531"/>
            <a:chExt cx="956450" cy="1387077"/>
          </a:xfrm>
        </p:grpSpPr>
        <p:sp>
          <p:nvSpPr>
            <p:cNvPr id="9" name="Rectangle: Folded Corner 8">
              <a:extLst>
                <a:ext uri="{FF2B5EF4-FFF2-40B4-BE49-F238E27FC236}">
                  <a16:creationId xmlns:a16="http://schemas.microsoft.com/office/drawing/2014/main" id="{541313D6-E643-4302-962C-A484DC4F6546}"/>
                </a:ext>
              </a:extLst>
            </p:cNvPr>
            <p:cNvSpPr/>
            <p:nvPr/>
          </p:nvSpPr>
          <p:spPr>
            <a:xfrm rot="10800000">
              <a:off x="2856784" y="1427531"/>
              <a:ext cx="956450" cy="1387077"/>
            </a:xfrm>
            <a:prstGeom prst="foldedCorner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Ubuntu" panose="020B0504030602030204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BB274C-838D-4B8C-B927-91E6A1204F77}"/>
                </a:ext>
              </a:extLst>
            </p:cNvPr>
            <p:cNvCxnSpPr/>
            <p:nvPr/>
          </p:nvCxnSpPr>
          <p:spPr>
            <a:xfrm>
              <a:off x="3036120" y="1851359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868E79-90B5-476A-A014-21693AA07638}"/>
                </a:ext>
              </a:extLst>
            </p:cNvPr>
            <p:cNvCxnSpPr/>
            <p:nvPr/>
          </p:nvCxnSpPr>
          <p:spPr>
            <a:xfrm>
              <a:off x="3036120" y="205952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D2FDEE-A324-4810-B229-2B85E8D6E0BF}"/>
                </a:ext>
              </a:extLst>
            </p:cNvPr>
            <p:cNvCxnSpPr/>
            <p:nvPr/>
          </p:nvCxnSpPr>
          <p:spPr>
            <a:xfrm>
              <a:off x="3036120" y="2237661"/>
              <a:ext cx="532024" cy="0"/>
            </a:xfrm>
            <a:prstGeom prst="line">
              <a:avLst/>
            </a:prstGeom>
            <a:solidFill>
              <a:schemeClr val="accent6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187D077-CEF0-4162-AE60-28217065AE9F}"/>
              </a:ext>
            </a:extLst>
          </p:cNvPr>
          <p:cNvSpPr/>
          <p:nvPr/>
        </p:nvSpPr>
        <p:spPr>
          <a:xfrm>
            <a:off x="2856783" y="3740312"/>
            <a:ext cx="956451" cy="1325296"/>
          </a:xfrm>
          <a:prstGeom prst="flowChartMagneticDisk">
            <a:avLst/>
          </a:prstGeom>
          <a:gradFill flip="none" rotWithShape="1">
            <a:gsLst>
              <a:gs pos="0">
                <a:schemeClr val="bg1"/>
              </a:gs>
              <a:gs pos="28000">
                <a:schemeClr val="accent1"/>
              </a:gs>
              <a:gs pos="100000">
                <a:schemeClr val="accent1">
                  <a:lumMod val="100000"/>
                </a:schemeClr>
              </a:gs>
            </a:gsLst>
            <a:lin ang="10800000" scaled="0"/>
            <a:tileRect/>
          </a:gradFill>
          <a:ln w="3810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A9093-8473-4709-8702-87D31DD80D6E}"/>
              </a:ext>
            </a:extLst>
          </p:cNvPr>
          <p:cNvSpPr txBox="1"/>
          <p:nvPr/>
        </p:nvSpPr>
        <p:spPr>
          <a:xfrm>
            <a:off x="2742842" y="2863238"/>
            <a:ext cx="14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SQL Query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A0EBC4-5F49-42E3-86A7-4D369E903358}"/>
              </a:ext>
            </a:extLst>
          </p:cNvPr>
          <p:cNvSpPr txBox="1"/>
          <p:nvPr/>
        </p:nvSpPr>
        <p:spPr>
          <a:xfrm>
            <a:off x="2095778" y="5126249"/>
            <a:ext cx="320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Database schema, Statistics</a:t>
            </a:r>
          </a:p>
        </p:txBody>
      </p:sp>
      <p:pic>
        <p:nvPicPr>
          <p:cNvPr id="26" name="Graphic 25" descr="Gears outline">
            <a:extLst>
              <a:ext uri="{FF2B5EF4-FFF2-40B4-BE49-F238E27FC236}">
                <a16:creationId xmlns:a16="http://schemas.microsoft.com/office/drawing/2014/main" id="{2A395E6C-1C0F-46AE-AEC3-8DB308F1D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0714" y="2158645"/>
            <a:ext cx="1867022" cy="18670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5BB3B-7D91-44D5-AB25-838855CEA656}"/>
              </a:ext>
            </a:extLst>
          </p:cNvPr>
          <p:cNvCxnSpPr>
            <a:cxnSpLocks/>
          </p:cNvCxnSpPr>
          <p:nvPr/>
        </p:nvCxnSpPr>
        <p:spPr>
          <a:xfrm>
            <a:off x="3818775" y="2055052"/>
            <a:ext cx="1001213" cy="58542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E07F05-FF85-4596-B1B1-6311AAAAE7C8}"/>
              </a:ext>
            </a:extLst>
          </p:cNvPr>
          <p:cNvCxnSpPr>
            <a:cxnSpLocks/>
          </p:cNvCxnSpPr>
          <p:nvPr/>
        </p:nvCxnSpPr>
        <p:spPr>
          <a:xfrm flipV="1">
            <a:off x="3857011" y="3915902"/>
            <a:ext cx="950028" cy="49161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77758F6-4186-485E-B42C-782E0A4112E5}"/>
              </a:ext>
            </a:extLst>
          </p:cNvPr>
          <p:cNvSpPr txBox="1"/>
          <p:nvPr/>
        </p:nvSpPr>
        <p:spPr>
          <a:xfrm>
            <a:off x="4544790" y="3994744"/>
            <a:ext cx="17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Optimizer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81B388-6590-485C-9C79-6432C4B390BA}"/>
              </a:ext>
            </a:extLst>
          </p:cNvPr>
          <p:cNvCxnSpPr>
            <a:cxnSpLocks/>
          </p:cNvCxnSpPr>
          <p:nvPr/>
        </p:nvCxnSpPr>
        <p:spPr>
          <a:xfrm>
            <a:off x="6200537" y="3226566"/>
            <a:ext cx="1072236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8">
            <a:extLst>
              <a:ext uri="{FF2B5EF4-FFF2-40B4-BE49-F238E27FC236}">
                <a16:creationId xmlns:a16="http://schemas.microsoft.com/office/drawing/2014/main" id="{D6655CBC-6DFC-4E8D-98C7-F3C0D10B1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2465"/>
              </p:ext>
            </p:extLst>
          </p:nvPr>
        </p:nvGraphicFramePr>
        <p:xfrm>
          <a:off x="7483776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1" name="Table 18">
            <a:extLst>
              <a:ext uri="{FF2B5EF4-FFF2-40B4-BE49-F238E27FC236}">
                <a16:creationId xmlns:a16="http://schemas.microsoft.com/office/drawing/2014/main" id="{1B4DE687-6399-48E5-AB46-16EBD4E26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605778"/>
              </p:ext>
            </p:extLst>
          </p:nvPr>
        </p:nvGraphicFramePr>
        <p:xfrm>
          <a:off x="7483776" y="3421935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graphicFrame>
        <p:nvGraphicFramePr>
          <p:cNvPr id="32" name="Table 18">
            <a:extLst>
              <a:ext uri="{FF2B5EF4-FFF2-40B4-BE49-F238E27FC236}">
                <a16:creationId xmlns:a16="http://schemas.microsoft.com/office/drawing/2014/main" id="{60113785-BA06-4422-8B0A-16197588B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302382"/>
              </p:ext>
            </p:extLst>
          </p:nvPr>
        </p:nvGraphicFramePr>
        <p:xfrm>
          <a:off x="8700820" y="2316384"/>
          <a:ext cx="830117" cy="739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117">
                  <a:extLst>
                    <a:ext uri="{9D8B030D-6E8A-4147-A177-3AD203B41FA5}">
                      <a16:colId xmlns:a16="http://schemas.microsoft.com/office/drawing/2014/main" val="1407500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770457"/>
                  </a:ext>
                </a:extLst>
              </a:tr>
              <a:tr h="36988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059611"/>
                  </a:ext>
                </a:extLst>
              </a:tr>
            </a:tbl>
          </a:graphicData>
        </a:graphic>
      </p:graphicFrame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952D52C-E8F3-4205-80A7-5F9C3013B71F}"/>
              </a:ext>
            </a:extLst>
          </p:cNvPr>
          <p:cNvCxnSpPr>
            <a:cxnSpLocks/>
            <a:stCxn id="31" idx="0"/>
            <a:endCxn id="17" idx="2"/>
          </p:cNvCxnSpPr>
          <p:nvPr/>
        </p:nvCxnSpPr>
        <p:spPr>
          <a:xfrm flipV="1">
            <a:off x="7898834" y="3056158"/>
            <a:ext cx="0" cy="36577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58F14A-1E32-4EE1-BA22-DB2AE53FDF25}"/>
              </a:ext>
            </a:extLst>
          </p:cNvPr>
          <p:cNvCxnSpPr>
            <a:cxnSpLocks/>
            <a:stCxn id="32" idx="1"/>
            <a:endCxn id="17" idx="3"/>
          </p:cNvCxnSpPr>
          <p:nvPr/>
        </p:nvCxnSpPr>
        <p:spPr>
          <a:xfrm flipH="1">
            <a:off x="8313893" y="2686271"/>
            <a:ext cx="386927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380680-EF38-4C33-A53A-1357F5EB2F15}"/>
              </a:ext>
            </a:extLst>
          </p:cNvPr>
          <p:cNvSpPr txBox="1"/>
          <p:nvPr/>
        </p:nvSpPr>
        <p:spPr>
          <a:xfrm>
            <a:off x="7628664" y="4342820"/>
            <a:ext cx="1751200" cy="3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Ubuntu" panose="020B0504030602030204" pitchFamily="34" charset="0"/>
              </a:rPr>
              <a:t>Query Plan</a:t>
            </a:r>
          </a:p>
        </p:txBody>
      </p:sp>
    </p:spTree>
    <p:extLst>
      <p:ext uri="{BB962C8B-B14F-4D97-AF65-F5344CB8AC3E}">
        <p14:creationId xmlns:p14="http://schemas.microsoft.com/office/powerpoint/2010/main" val="309146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4DB5EE1C-A705-43C8-B88E-C8A70455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950" y="0"/>
            <a:ext cx="781050" cy="647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B2067D-1C00-4037-89FD-EC9B00ACDA7E}"/>
              </a:ext>
            </a:extLst>
          </p:cNvPr>
          <p:cNvSpPr txBox="1">
            <a:spLocks/>
          </p:cNvSpPr>
          <p:nvPr/>
        </p:nvSpPr>
        <p:spPr>
          <a:xfrm>
            <a:off x="838200" y="12043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88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8A8CF5-0852-2B3B-3504-4594D344F1A3}"/>
              </a:ext>
            </a:extLst>
          </p:cNvPr>
          <p:cNvSpPr txBox="1"/>
          <p:nvPr/>
        </p:nvSpPr>
        <p:spPr>
          <a:xfrm>
            <a:off x="407369" y="323850"/>
            <a:ext cx="60939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ea typeface="Calibri Light"/>
                <a:cs typeface="Calibri Light"/>
              </a:rPr>
              <a:t>Introduction</a:t>
            </a:r>
            <a:endParaRPr lang="en-GB" sz="4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DE484-AA06-FBAD-6E30-6C60ADFDC46E}"/>
              </a:ext>
            </a:extLst>
          </p:cNvPr>
          <p:cNvSpPr txBox="1"/>
          <p:nvPr/>
        </p:nvSpPr>
        <p:spPr>
          <a:xfrm>
            <a:off x="407368" y="1271171"/>
            <a:ext cx="11449271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For data engineers\data scientists new to SQL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Query scenarios techniques and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Mostly demos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Ubuntu" panose="020B0504030602030204" pitchFamily="34" charset="0"/>
              <a:ea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cs typeface="Calibri"/>
              </a:rPr>
              <a:t>Using SQL Server Management Studio (SSMS) – free SQL client from 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Ubuntu" panose="020B0504030602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Using AdventureWorks2019 Stack Overflow databases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Ubuntu" panose="020B0504030602030204" pitchFamily="34" charset="0"/>
                <a:ea typeface="Calibri"/>
                <a:cs typeface="Calibri"/>
              </a:rPr>
              <a:t>Interactive session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899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9577213E-B60E-B944-97DD-30BA8D4AE6EA}"/>
    </a:ext>
  </a:extLst>
</a:theme>
</file>

<file path=ppt/theme/theme2.xml><?xml version="1.0" encoding="utf-8"?>
<a:theme xmlns:a="http://schemas.openxmlformats.org/drawingml/2006/main" name="2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41F115AD-30E4-F345-A47C-A609D07AF074}"/>
    </a:ext>
  </a:extLst>
</a:theme>
</file>

<file path=ppt/theme/theme3.xml><?xml version="1.0" encoding="utf-8"?>
<a:theme xmlns:a="http://schemas.openxmlformats.org/drawingml/2006/main" name="1_Custom Design">
  <a:themeElements>
    <a:clrScheme name="Adatis_2019">
      <a:dk1>
        <a:srgbClr val="1F2E56"/>
      </a:dk1>
      <a:lt1>
        <a:srgbClr val="1169B2"/>
      </a:lt1>
      <a:dk2>
        <a:srgbClr val="FEFFFF"/>
      </a:dk2>
      <a:lt2>
        <a:srgbClr val="EAEAEA"/>
      </a:lt2>
      <a:accent1>
        <a:srgbClr val="1F2E56"/>
      </a:accent1>
      <a:accent2>
        <a:srgbClr val="1169B2"/>
      </a:accent2>
      <a:accent3>
        <a:srgbClr val="8ABD24"/>
      </a:accent3>
      <a:accent4>
        <a:srgbClr val="563065"/>
      </a:accent4>
      <a:accent5>
        <a:srgbClr val="F69F06"/>
      </a:accent5>
      <a:accent6>
        <a:srgbClr val="E63925"/>
      </a:accent6>
      <a:hlink>
        <a:srgbClr val="1169B2"/>
      </a:hlink>
      <a:folHlink>
        <a:srgbClr val="8ABD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C1F13A6-9497-C64F-BFD0-EB642E569496}" vid="{F33E73BB-DC4A-6E4F-BA0C-784D77E34828}"/>
    </a:ext>
  </a:extLst>
</a:theme>
</file>

<file path=ppt/theme/theme4.xml><?xml version="1.0" encoding="utf-8"?>
<a:theme xmlns:a="http://schemas.openxmlformats.org/drawingml/2006/main" name="Adat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tis" id="{11320D69-EB61-4FFD-9142-E2494D6DF399}" vid="{B29CD6B1-5052-4DA9-B439-377D99133585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AED58029E474188D11B875462B65E" ma:contentTypeVersion="12" ma:contentTypeDescription="Create a new document." ma:contentTypeScope="" ma:versionID="02eb6304cbbf5137cab932d1aa28b410">
  <xsd:schema xmlns:xsd="http://www.w3.org/2001/XMLSchema" xmlns:xs="http://www.w3.org/2001/XMLSchema" xmlns:p="http://schemas.microsoft.com/office/2006/metadata/properties" xmlns:ns2="577dac84-7a81-45c4-85bc-c039669a229c" xmlns:ns3="aad906ac-dccd-4235-a7af-cdd2e0b3d268" targetNamespace="http://schemas.microsoft.com/office/2006/metadata/properties" ma:root="true" ma:fieldsID="eb300108570082d61677f8b069b2031b" ns2:_="" ns3:_="">
    <xsd:import namespace="577dac84-7a81-45c4-85bc-c039669a229c"/>
    <xsd:import namespace="aad906ac-dccd-4235-a7af-cdd2e0b3d2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ac84-7a81-45c4-85bc-c039669a22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906ac-dccd-4235-a7af-cdd2e0b3d26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FFD10E-CF3C-41D6-B4CC-A2C00A8193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dac84-7a81-45c4-85bc-c039669a229c"/>
    <ds:schemaRef ds:uri="aad906ac-dccd-4235-a7af-cdd2e0b3d2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BCDA0A-468C-4D6F-895E-0FC4C3C265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5C16DC-2680-460D-AA26-B967B44D4850}">
  <ds:schemaRefs>
    <ds:schemaRef ds:uri="http://purl.org/dc/dcmitype/"/>
    <ds:schemaRef ds:uri="577dac84-7a81-45c4-85bc-c039669a229c"/>
    <ds:schemaRef ds:uri="http://schemas.microsoft.com/office/2006/metadata/properties"/>
    <ds:schemaRef ds:uri="http://schemas.microsoft.com/office/2006/documentManagement/types"/>
    <ds:schemaRef ds:uri="http://purl.org/dc/terms/"/>
    <ds:schemaRef ds:uri="aad906ac-dccd-4235-a7af-cdd2e0b3d268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Adatis PPT_JUNE2019</Template>
  <TotalTime>643</TotalTime>
  <Words>250</Words>
  <Application>Microsoft Office PowerPoint</Application>
  <PresentationFormat>Widescreen</PresentationFormat>
  <Paragraphs>89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Ubuntu</vt:lpstr>
      <vt:lpstr>Custom Design</vt:lpstr>
      <vt:lpstr>2_Custom Design</vt:lpstr>
      <vt:lpstr>1_Custom Design</vt:lpstr>
      <vt:lpstr>Adatis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 Priorities 2020</dc:title>
  <dc:creator>Sacha Tomey</dc:creator>
  <cp:lastModifiedBy>Phil Austin</cp:lastModifiedBy>
  <cp:revision>43</cp:revision>
  <dcterms:created xsi:type="dcterms:W3CDTF">2020-01-30T15:00:57Z</dcterms:created>
  <dcterms:modified xsi:type="dcterms:W3CDTF">2022-11-22T16:56:49Z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2019-02-18T00:00:00Z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2019-02-18T00:00:00Z</vt:filetime>
  </property>
  <property fmtid="{D5CDD505-2E9C-101B-9397-08002B2CF9AE}" pid="5" name="ContentTypeId">
    <vt:lpwstr>0x0101000A4AED58029E474188D11B875462B65E</vt:lpwstr>
  </property>
  <property fmtid="{D5CDD505-2E9C-101B-9397-08002B2CF9AE}" pid="6" name="MSIP_Label_9a7ed875-cb67-40d7-9ea6-a804b08b1148_Enabled">
    <vt:lpwstr>true</vt:lpwstr>
  </property>
  <property fmtid="{D5CDD505-2E9C-101B-9397-08002B2CF9AE}" pid="7" name="MSIP_Label_9a7ed875-cb67-40d7-9ea6-a804b08b1148_SetDate">
    <vt:lpwstr>2022-10-06T15:39:59Z</vt:lpwstr>
  </property>
  <property fmtid="{D5CDD505-2E9C-101B-9397-08002B2CF9AE}" pid="8" name="MSIP_Label_9a7ed875-cb67-40d7-9ea6-a804b08b1148_Method">
    <vt:lpwstr>Privileged</vt:lpwstr>
  </property>
  <property fmtid="{D5CDD505-2E9C-101B-9397-08002B2CF9AE}" pid="9" name="MSIP_Label_9a7ed875-cb67-40d7-9ea6-a804b08b1148_Name">
    <vt:lpwstr>9a7ed875-cb67-40d7-9ea6-a804b08b1148</vt:lpwstr>
  </property>
  <property fmtid="{D5CDD505-2E9C-101B-9397-08002B2CF9AE}" pid="10" name="MSIP_Label_9a7ed875-cb67-40d7-9ea6-a804b08b1148_SiteId">
    <vt:lpwstr>473672ba-cd07-4371-a2ae-788b4c61840e</vt:lpwstr>
  </property>
  <property fmtid="{D5CDD505-2E9C-101B-9397-08002B2CF9AE}" pid="11" name="MSIP_Label_9a7ed875-cb67-40d7-9ea6-a804b08b1148_ActionId">
    <vt:lpwstr>f18fe57c-590e-4f7f-a38a-c8922ef341dc</vt:lpwstr>
  </property>
  <property fmtid="{D5CDD505-2E9C-101B-9397-08002B2CF9AE}" pid="12" name="MSIP_Label_9a7ed875-cb67-40d7-9ea6-a804b08b1148_ContentBits">
    <vt:lpwstr>0</vt:lpwstr>
  </property>
</Properties>
</file>